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0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</p:sldIdLst>
  <p:sldSz cx="9144000" cy="5143500" type="screen16x9"/>
  <p:notesSz cx="6858000" cy="9144000"/>
  <p:embeddedFontLst>
    <p:embeddedFont>
      <p:font typeface="Lobster" panose="020B0604020202020204" charset="-52"/>
      <p:regular r:id="rId1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26" d="100"/>
          <a:sy n="126" d="100"/>
        </p:scale>
        <p:origin x="202" y="-427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7393aae8dd_2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7393aae8dd_2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7393aae8dd_2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g7393aae8dd_2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7393aae8dd_2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Google Shape;75;g7393aae8dd_2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7393aae8dd_2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7393aae8dd_2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7393aae8dd_2_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7393aae8dd_2_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7393aae8dd_2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g7393aae8dd_2_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7393aae8dd_2_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" name="Google Shape;105;g7393aae8dd_2_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7393aae8dd_2_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Google Shape;111;g7393aae8dd_2_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ерсонализирано оформление">
  <p:cSld name="AUTOLAYOUT">
    <p:bg>
      <p:bgPr>
        <a:solidFill>
          <a:srgbClr val="FFFFFF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ctrTitle"/>
          </p:nvPr>
        </p:nvSpPr>
        <p:spPr>
          <a:xfrm>
            <a:off x="1375600" y="939000"/>
            <a:ext cx="6369600" cy="25458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subTitle" idx="1"/>
          </p:nvPr>
        </p:nvSpPr>
        <p:spPr>
          <a:xfrm>
            <a:off x="1387200" y="3637200"/>
            <a:ext cx="6369600" cy="5673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400">
                <a:solidFill>
                  <a:srgbClr val="FFFF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400">
                <a:solidFill>
                  <a:srgbClr val="FFFFFF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400">
                <a:solidFill>
                  <a:srgbClr val="FFFFFF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400">
                <a:solidFill>
                  <a:srgbClr val="FFFFFF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400">
                <a:solidFill>
                  <a:srgbClr val="FFFFFF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400">
                <a:solidFill>
                  <a:srgbClr val="FFFFFF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400">
                <a:solidFill>
                  <a:srgbClr val="FFFFFF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400">
                <a:solidFill>
                  <a:srgbClr val="FFFFFF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4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54" name="Google Shape;54;p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FFFFFF"/>
                </a:solidFill>
              </a:defRPr>
            </a:lvl1pPr>
            <a:lvl2pPr lvl="1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FFFFFF"/>
                </a:solidFill>
              </a:defRPr>
            </a:lvl2pPr>
            <a:lvl3pPr lvl="2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FFFFFF"/>
                </a:solidFill>
              </a:defRPr>
            </a:lvl3pPr>
            <a:lvl4pPr lvl="3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FFFFFF"/>
                </a:solidFill>
              </a:defRPr>
            </a:lvl4pPr>
            <a:lvl5pPr lvl="4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FFFFFF"/>
                </a:solidFill>
              </a:defRPr>
            </a:lvl5pPr>
            <a:lvl6pPr lvl="5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FFFFFF"/>
                </a:solidFill>
              </a:defRPr>
            </a:lvl6pPr>
            <a:lvl7pPr lvl="6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FFFFFF"/>
                </a:solidFill>
              </a:defRPr>
            </a:lvl7pPr>
            <a:lvl8pPr lvl="7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FFFFFF"/>
                </a:solidFill>
              </a:defRPr>
            </a:lvl8pPr>
            <a:lvl9pPr lvl="8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FFFFFF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4"/>
          <p:cNvSpPr txBox="1">
            <a:spLocks noGrp="1"/>
          </p:cNvSpPr>
          <p:nvPr>
            <p:ph type="ctrTitle"/>
          </p:nvPr>
        </p:nvSpPr>
        <p:spPr>
          <a:xfrm>
            <a:off x="0" y="0"/>
            <a:ext cx="9303300" cy="4166400"/>
          </a:xfrm>
          <a:prstGeom prst="rect">
            <a:avLst/>
          </a:prstGeom>
          <a:ln>
            <a:headEnd type="none" w="sm" len="sm"/>
            <a:tailEnd type="none" w="sm" len="sm"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>
                <a:latin typeface="Lobster"/>
                <a:ea typeface="Lobster"/>
                <a:cs typeface="Lobster"/>
                <a:sym typeface="Lobster"/>
              </a:rPr>
              <a:t>Обяснителна записка </a:t>
            </a:r>
            <a:r>
              <a:rPr lang="bg" dirty="0" smtClean="0">
                <a:latin typeface="Lobster"/>
                <a:ea typeface="Lobster"/>
                <a:cs typeface="Lobster"/>
                <a:sym typeface="Lobster"/>
              </a:rPr>
              <a:t>за касовото изпълнение на  </a:t>
            </a:r>
            <a:r>
              <a:rPr lang="bg" dirty="0">
                <a:latin typeface="Lobster"/>
                <a:ea typeface="Lobster"/>
                <a:cs typeface="Lobster"/>
                <a:sym typeface="Lobster"/>
              </a:rPr>
              <a:t>бюджета на Първо основно училище “Никола Йонков Вапцаров”,  гр. Берковица</a:t>
            </a:r>
            <a:endParaRPr dirty="0">
              <a:latin typeface="Lobster"/>
              <a:ea typeface="Lobster"/>
              <a:cs typeface="Lobster"/>
              <a:sym typeface="Lobster"/>
            </a:endParaRPr>
          </a:p>
        </p:txBody>
      </p:sp>
      <p:sp>
        <p:nvSpPr>
          <p:cNvPr id="60" name="Google Shape;60;p14"/>
          <p:cNvSpPr txBox="1">
            <a:spLocks noGrp="1"/>
          </p:cNvSpPr>
          <p:nvPr>
            <p:ph type="subTitle" idx="1"/>
          </p:nvPr>
        </p:nvSpPr>
        <p:spPr>
          <a:xfrm>
            <a:off x="0" y="4166300"/>
            <a:ext cx="9303300" cy="977100"/>
          </a:xfrm>
          <a:prstGeom prst="rect">
            <a:avLst/>
          </a:prstGeom>
          <a:solidFill>
            <a:srgbClr val="93C47D"/>
          </a:solidFill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>
                <a:latin typeface="Lobster"/>
                <a:ea typeface="Lobster"/>
                <a:cs typeface="Lobster"/>
                <a:sym typeface="Lobster"/>
              </a:rPr>
              <a:t>към </a:t>
            </a:r>
            <a:r>
              <a:rPr lang="bg" dirty="0" smtClean="0">
                <a:latin typeface="Lobster"/>
                <a:ea typeface="Lobster"/>
                <a:cs typeface="Lobster"/>
                <a:sym typeface="Lobster"/>
              </a:rPr>
              <a:t>3</a:t>
            </a:r>
            <a:r>
              <a:rPr lang="en-US" dirty="0">
                <a:latin typeface="Lobster"/>
                <a:ea typeface="Lobster"/>
                <a:cs typeface="Lobster"/>
                <a:sym typeface="Lobster"/>
              </a:rPr>
              <a:t>1</a:t>
            </a:r>
            <a:r>
              <a:rPr lang="bg" dirty="0" smtClean="0">
                <a:latin typeface="Lobster"/>
                <a:ea typeface="Lobster"/>
                <a:cs typeface="Lobster"/>
                <a:sym typeface="Lobster"/>
              </a:rPr>
              <a:t>.</a:t>
            </a:r>
            <a:r>
              <a:rPr lang="bg-BG" dirty="0">
                <a:latin typeface="Lobster"/>
                <a:ea typeface="Lobster"/>
                <a:cs typeface="Lobster"/>
                <a:sym typeface="Lobster"/>
              </a:rPr>
              <a:t>1</a:t>
            </a:r>
            <a:r>
              <a:rPr lang="en-US" dirty="0" smtClean="0">
                <a:latin typeface="Lobster"/>
                <a:ea typeface="Lobster"/>
                <a:cs typeface="Lobster"/>
                <a:sym typeface="Lobster"/>
              </a:rPr>
              <a:t>2</a:t>
            </a:r>
            <a:r>
              <a:rPr lang="bg" dirty="0" smtClean="0">
                <a:latin typeface="Lobster"/>
                <a:ea typeface="Lobster"/>
                <a:cs typeface="Lobster"/>
                <a:sym typeface="Lobster"/>
              </a:rPr>
              <a:t>.202</a:t>
            </a:r>
            <a:r>
              <a:rPr lang="en-US" dirty="0">
                <a:latin typeface="Lobster"/>
                <a:ea typeface="Lobster"/>
                <a:cs typeface="Lobster"/>
                <a:sym typeface="Lobster"/>
              </a:rPr>
              <a:t>4</a:t>
            </a:r>
            <a:r>
              <a:rPr lang="bg" dirty="0" smtClean="0">
                <a:latin typeface="Lobster"/>
                <a:ea typeface="Lobster"/>
                <a:cs typeface="Lobster"/>
                <a:sym typeface="Lobster"/>
              </a:rPr>
              <a:t> </a:t>
            </a:r>
            <a:r>
              <a:rPr lang="bg" dirty="0">
                <a:latin typeface="Lobster"/>
                <a:ea typeface="Lobster"/>
                <a:cs typeface="Lobster"/>
                <a:sym typeface="Lobster"/>
              </a:rPr>
              <a:t>г.</a:t>
            </a:r>
            <a:endParaRPr dirty="0">
              <a:latin typeface="Lobster"/>
              <a:ea typeface="Lobster"/>
              <a:cs typeface="Lobster"/>
              <a:sym typeface="Lobster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>
            <a:spLocks noGrp="1"/>
          </p:cNvSpPr>
          <p:nvPr>
            <p:ph type="ctrTitle"/>
          </p:nvPr>
        </p:nvSpPr>
        <p:spPr>
          <a:xfrm>
            <a:off x="0" y="0"/>
            <a:ext cx="9144000" cy="889200"/>
          </a:xfrm>
          <a:prstGeom prst="rect">
            <a:avLst/>
          </a:prstGeom>
          <a:solidFill>
            <a:srgbClr val="D9EAD3"/>
          </a:solidFill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>
                <a:latin typeface="Lobster"/>
                <a:ea typeface="Lobster"/>
                <a:cs typeface="Lobster"/>
                <a:sym typeface="Lobster"/>
              </a:rPr>
              <a:t>Разходи по параграфи</a:t>
            </a:r>
            <a:endParaRPr>
              <a:latin typeface="Lobster"/>
              <a:ea typeface="Lobster"/>
              <a:cs typeface="Lobster"/>
              <a:sym typeface="Lobster"/>
            </a:endParaRPr>
          </a:p>
        </p:txBody>
      </p:sp>
      <p:sp>
        <p:nvSpPr>
          <p:cNvPr id="66" name="Google Shape;66;p15"/>
          <p:cNvSpPr txBox="1">
            <a:spLocks noGrp="1"/>
          </p:cNvSpPr>
          <p:nvPr>
            <p:ph type="subTitle" idx="1"/>
          </p:nvPr>
        </p:nvSpPr>
        <p:spPr>
          <a:xfrm>
            <a:off x="0" y="889075"/>
            <a:ext cx="9144000" cy="4254300"/>
          </a:xfrm>
          <a:prstGeom prst="rect">
            <a:avLst/>
          </a:prstGeom>
          <a:ln>
            <a:headEnd type="none" w="sm" len="sm"/>
            <a:tailEnd type="none" w="sm" len="sm"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bg" dirty="0" smtClean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 smtClean="0"/>
              <a:t>Параграф </a:t>
            </a:r>
            <a:r>
              <a:rPr lang="bg" dirty="0"/>
              <a:t>01-00/заплати и възнаграждения на персонала/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*план </a:t>
            </a:r>
            <a:r>
              <a:rPr lang="bg" dirty="0" smtClean="0"/>
              <a:t>– </a:t>
            </a:r>
            <a:r>
              <a:rPr lang="en-US" dirty="0" smtClean="0"/>
              <a:t>819482</a:t>
            </a:r>
            <a:r>
              <a:rPr lang="bg-BG" dirty="0" smtClean="0"/>
              <a:t>,00</a:t>
            </a:r>
            <a:r>
              <a:rPr lang="bg" dirty="0" smtClean="0"/>
              <a:t> </a:t>
            </a:r>
            <a:r>
              <a:rPr lang="bg" dirty="0"/>
              <a:t>лв./отчет </a:t>
            </a:r>
            <a:r>
              <a:rPr lang="bg" dirty="0" smtClean="0"/>
              <a:t>–</a:t>
            </a:r>
            <a:r>
              <a:rPr lang="en-US" dirty="0" smtClean="0"/>
              <a:t> 819482</a:t>
            </a:r>
            <a:r>
              <a:rPr lang="bg" dirty="0" smtClean="0"/>
              <a:t>,00 </a:t>
            </a:r>
            <a:r>
              <a:rPr lang="bg" dirty="0"/>
              <a:t>лв.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bg" dirty="0" smtClean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 smtClean="0"/>
              <a:t>Параграф 02-02 /за персонала по извънтрудови правоотношения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 smtClean="0"/>
              <a:t>*план </a:t>
            </a:r>
            <a:r>
              <a:rPr lang="en-US" dirty="0" smtClean="0"/>
              <a:t>1837</a:t>
            </a:r>
            <a:r>
              <a:rPr lang="bg" dirty="0" smtClean="0"/>
              <a:t>,00 лв./отчет </a:t>
            </a:r>
            <a:r>
              <a:rPr lang="en-US" dirty="0" smtClean="0"/>
              <a:t>1837</a:t>
            </a:r>
            <a:r>
              <a:rPr lang="bg-BG" dirty="0" smtClean="0"/>
              <a:t>,00</a:t>
            </a:r>
            <a:r>
              <a:rPr lang="bg" dirty="0" smtClean="0"/>
              <a:t> лв.</a:t>
            </a:r>
            <a:endParaRPr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>
            <a:spLocks noGrp="1"/>
          </p:cNvSpPr>
          <p:nvPr>
            <p:ph type="ctrTitle"/>
          </p:nvPr>
        </p:nvSpPr>
        <p:spPr>
          <a:xfrm>
            <a:off x="311708" y="1239150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72;p16"/>
          <p:cNvSpPr txBox="1">
            <a:spLocks noGrp="1"/>
          </p:cNvSpPr>
          <p:nvPr>
            <p:ph type="subTitle" idx="1"/>
          </p:nvPr>
        </p:nvSpPr>
        <p:spPr>
          <a:xfrm>
            <a:off x="0" y="125"/>
            <a:ext cx="9144000" cy="51435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bg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 smtClean="0"/>
              <a:t>Параграф </a:t>
            </a:r>
            <a:r>
              <a:rPr lang="bg" dirty="0"/>
              <a:t>02-05 /изплатени суми от СБКО с характер на възнаграждение - представително облекло/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*план - </a:t>
            </a:r>
            <a:r>
              <a:rPr lang="bg" dirty="0" smtClean="0"/>
              <a:t>36340,00 </a:t>
            </a:r>
            <a:r>
              <a:rPr lang="bg" dirty="0"/>
              <a:t>лв./отчет - </a:t>
            </a:r>
            <a:r>
              <a:rPr lang="en-US" dirty="0" smtClean="0"/>
              <a:t>33657</a:t>
            </a:r>
            <a:r>
              <a:rPr lang="bg" dirty="0" smtClean="0"/>
              <a:t>,00 </a:t>
            </a:r>
            <a:r>
              <a:rPr lang="bg" dirty="0"/>
              <a:t>лв</a:t>
            </a:r>
            <a:r>
              <a:rPr lang="bg" dirty="0" smtClean="0"/>
              <a:t>.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 smtClean="0"/>
              <a:t>Параграф 02-08 /обещетения на персонал, с характер на възнаграждение/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 smtClean="0"/>
              <a:t>*план </a:t>
            </a:r>
            <a:r>
              <a:rPr lang="en-US" dirty="0" smtClean="0"/>
              <a:t>46739</a:t>
            </a:r>
            <a:r>
              <a:rPr lang="bg" dirty="0" smtClean="0"/>
              <a:t>,00 лв./отчет </a:t>
            </a:r>
            <a:r>
              <a:rPr lang="en-US" dirty="0" smtClean="0"/>
              <a:t>46739</a:t>
            </a:r>
            <a:r>
              <a:rPr lang="bg" dirty="0" smtClean="0"/>
              <a:t>,00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bg" dirty="0" smtClean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>
            <a:spLocks noGrp="1"/>
          </p:cNvSpPr>
          <p:nvPr>
            <p:ph type="ctrTitle"/>
          </p:nvPr>
        </p:nvSpPr>
        <p:spPr>
          <a:xfrm>
            <a:off x="311700" y="-332850"/>
            <a:ext cx="8520600" cy="271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8" name="Google Shape;78;p17"/>
          <p:cNvSpPr txBox="1">
            <a:spLocks noGrp="1"/>
          </p:cNvSpPr>
          <p:nvPr>
            <p:ph type="subTitle" idx="1"/>
          </p:nvPr>
        </p:nvSpPr>
        <p:spPr>
          <a:xfrm>
            <a:off x="0" y="0"/>
            <a:ext cx="9144000" cy="59304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Параграф 05-51 /ДОО осигурителни вноски от работодателя/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*план - </a:t>
            </a:r>
            <a:r>
              <a:rPr lang="en-US" dirty="0" smtClean="0"/>
              <a:t>94350</a:t>
            </a:r>
            <a:r>
              <a:rPr lang="bg" dirty="0" smtClean="0"/>
              <a:t>,00 </a:t>
            </a:r>
            <a:r>
              <a:rPr lang="bg" dirty="0"/>
              <a:t>лв/отчет - </a:t>
            </a:r>
            <a:r>
              <a:rPr lang="en-US" dirty="0" smtClean="0"/>
              <a:t>94350</a:t>
            </a:r>
            <a:r>
              <a:rPr lang="bg" dirty="0" smtClean="0"/>
              <a:t>,00 </a:t>
            </a:r>
            <a:r>
              <a:rPr lang="bg" dirty="0"/>
              <a:t>лв.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Параграф 05-52 /УчПФ осигурителни вноски от работодателя/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*план - </a:t>
            </a:r>
            <a:r>
              <a:rPr lang="en-US" dirty="0" smtClean="0"/>
              <a:t>26581</a:t>
            </a:r>
            <a:r>
              <a:rPr lang="bg" dirty="0" smtClean="0"/>
              <a:t>,00 </a:t>
            </a:r>
            <a:r>
              <a:rPr lang="bg" dirty="0"/>
              <a:t>лв./отчет </a:t>
            </a:r>
            <a:r>
              <a:rPr lang="bg" dirty="0" smtClean="0"/>
              <a:t>– </a:t>
            </a:r>
            <a:r>
              <a:rPr lang="en-US" dirty="0" smtClean="0"/>
              <a:t>26581,</a:t>
            </a:r>
            <a:r>
              <a:rPr lang="bg" dirty="0" smtClean="0"/>
              <a:t>00 </a:t>
            </a:r>
            <a:r>
              <a:rPr lang="bg" dirty="0"/>
              <a:t>лв.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Параграф 05-60/ЗО осигурителни вноски от работодателя/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*план - </a:t>
            </a:r>
            <a:r>
              <a:rPr lang="en-US" dirty="0" smtClean="0"/>
              <a:t>39931</a:t>
            </a:r>
            <a:r>
              <a:rPr lang="bg" dirty="0" smtClean="0"/>
              <a:t>,00 </a:t>
            </a:r>
            <a:r>
              <a:rPr lang="bg" dirty="0"/>
              <a:t>лв./отчет - </a:t>
            </a:r>
            <a:r>
              <a:rPr lang="en-US" dirty="0" smtClean="0"/>
              <a:t>39931</a:t>
            </a:r>
            <a:r>
              <a:rPr lang="bg" dirty="0" smtClean="0"/>
              <a:t>,00 </a:t>
            </a:r>
            <a:r>
              <a:rPr lang="bg" dirty="0"/>
              <a:t>лв.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Параграф 05-80/ДЗПО осигурителни вноски от работодателя/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*план </a:t>
            </a:r>
            <a:r>
              <a:rPr lang="bg" dirty="0" smtClean="0"/>
              <a:t>- </a:t>
            </a:r>
            <a:r>
              <a:rPr lang="en-US" dirty="0" smtClean="0"/>
              <a:t>25164</a:t>
            </a:r>
            <a:r>
              <a:rPr lang="bg" dirty="0" smtClean="0"/>
              <a:t>,00 </a:t>
            </a:r>
            <a:r>
              <a:rPr lang="bg" dirty="0"/>
              <a:t>лв./отчет - </a:t>
            </a:r>
            <a:r>
              <a:rPr lang="en-US" dirty="0" smtClean="0"/>
              <a:t>25164</a:t>
            </a:r>
            <a:r>
              <a:rPr lang="bg" dirty="0" smtClean="0"/>
              <a:t>,00 </a:t>
            </a:r>
            <a:r>
              <a:rPr lang="bg" dirty="0"/>
              <a:t>лв.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8"/>
          <p:cNvSpPr txBox="1">
            <a:spLocks noGrp="1"/>
          </p:cNvSpPr>
          <p:nvPr>
            <p:ph type="ctrTitle"/>
          </p:nvPr>
        </p:nvSpPr>
        <p:spPr>
          <a:xfrm flipH="1">
            <a:off x="129050" y="-292825"/>
            <a:ext cx="8769000" cy="25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" name="Google Shape;84;p18"/>
          <p:cNvSpPr txBox="1">
            <a:spLocks noGrp="1"/>
          </p:cNvSpPr>
          <p:nvPr>
            <p:ph type="subTitle" idx="1"/>
          </p:nvPr>
        </p:nvSpPr>
        <p:spPr>
          <a:xfrm>
            <a:off x="0" y="-402325"/>
            <a:ext cx="9144000" cy="60087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Параграф 10-11 /разходи за храна/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*план - </a:t>
            </a:r>
            <a:r>
              <a:rPr lang="bg-BG" dirty="0" smtClean="0"/>
              <a:t>14697</a:t>
            </a:r>
            <a:r>
              <a:rPr lang="bg" dirty="0" smtClean="0"/>
              <a:t>,00 </a:t>
            </a:r>
            <a:r>
              <a:rPr lang="bg" dirty="0"/>
              <a:t>лв./отчет - </a:t>
            </a:r>
            <a:r>
              <a:rPr lang="en-US" dirty="0" smtClean="0"/>
              <a:t>14697</a:t>
            </a:r>
            <a:r>
              <a:rPr lang="bg" dirty="0" smtClean="0"/>
              <a:t>,00 </a:t>
            </a:r>
            <a:r>
              <a:rPr lang="bg" dirty="0"/>
              <a:t>лв.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Параграф 10-12 /разходи за медикаменти/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*план </a:t>
            </a:r>
            <a:r>
              <a:rPr lang="bg" dirty="0" smtClean="0"/>
              <a:t>-</a:t>
            </a:r>
            <a:r>
              <a:rPr lang="en-US" dirty="0" smtClean="0"/>
              <a:t> 133</a:t>
            </a:r>
            <a:r>
              <a:rPr lang="bg" dirty="0" smtClean="0"/>
              <a:t>,00 </a:t>
            </a:r>
            <a:r>
              <a:rPr lang="bg" dirty="0"/>
              <a:t>лв./отчет - </a:t>
            </a:r>
            <a:r>
              <a:rPr lang="en-US" dirty="0" smtClean="0"/>
              <a:t>133</a:t>
            </a:r>
            <a:r>
              <a:rPr lang="bg" dirty="0" smtClean="0"/>
              <a:t>,00 </a:t>
            </a:r>
            <a:r>
              <a:rPr lang="bg" dirty="0"/>
              <a:t>лв.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Параграф 10-13 /разходи за постелен инвентар и работно облекло/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*план - </a:t>
            </a:r>
            <a:r>
              <a:rPr lang="en-US" dirty="0" smtClean="0"/>
              <a:t>2000</a:t>
            </a:r>
            <a:r>
              <a:rPr lang="bg" dirty="0" smtClean="0"/>
              <a:t>,00 </a:t>
            </a:r>
            <a:r>
              <a:rPr lang="bg" dirty="0"/>
              <a:t>лв./отчет </a:t>
            </a:r>
            <a:r>
              <a:rPr lang="bg" dirty="0" smtClean="0"/>
              <a:t>– </a:t>
            </a:r>
            <a:r>
              <a:rPr lang="bg-BG" dirty="0" smtClean="0"/>
              <a:t>2000</a:t>
            </a:r>
            <a:r>
              <a:rPr lang="bg" dirty="0" smtClean="0"/>
              <a:t>,00 </a:t>
            </a:r>
            <a:r>
              <a:rPr lang="bg" dirty="0"/>
              <a:t>лв.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 smtClean="0"/>
              <a:t>Параграф </a:t>
            </a:r>
            <a:r>
              <a:rPr lang="bg" dirty="0"/>
              <a:t>10-14 /разходи за учебници/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*план - </a:t>
            </a:r>
            <a:r>
              <a:rPr lang="en-US" dirty="0" smtClean="0"/>
              <a:t>11496</a:t>
            </a:r>
            <a:r>
              <a:rPr lang="bg" dirty="0" smtClean="0"/>
              <a:t>,00 </a:t>
            </a:r>
            <a:r>
              <a:rPr lang="bg" dirty="0"/>
              <a:t>лв./отчет - </a:t>
            </a:r>
            <a:r>
              <a:rPr lang="en-US" dirty="0" smtClean="0"/>
              <a:t>11496</a:t>
            </a:r>
            <a:r>
              <a:rPr lang="bg" dirty="0" smtClean="0"/>
              <a:t>,00 </a:t>
            </a:r>
            <a:r>
              <a:rPr lang="bg" dirty="0"/>
              <a:t>лв</a:t>
            </a:r>
            <a:r>
              <a:rPr lang="bg" dirty="0" smtClean="0"/>
              <a:t>.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 smtClean="0"/>
              <a:t>Параграф </a:t>
            </a:r>
            <a:r>
              <a:rPr lang="bg" dirty="0"/>
              <a:t>10-15 / разходи за материали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*план - </a:t>
            </a:r>
            <a:r>
              <a:rPr lang="en-US" dirty="0" smtClean="0"/>
              <a:t>13902</a:t>
            </a:r>
            <a:r>
              <a:rPr lang="bg" dirty="0" smtClean="0"/>
              <a:t>,00 </a:t>
            </a:r>
            <a:r>
              <a:rPr lang="bg" dirty="0"/>
              <a:t>лв./отчет - </a:t>
            </a:r>
            <a:r>
              <a:rPr lang="en-US" dirty="0" smtClean="0"/>
              <a:t>13902</a:t>
            </a:r>
            <a:r>
              <a:rPr lang="bg" dirty="0" smtClean="0"/>
              <a:t>,00 </a:t>
            </a:r>
            <a:r>
              <a:rPr lang="bg" dirty="0"/>
              <a:t>лв.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9"/>
          <p:cNvSpPr txBox="1">
            <a:spLocks noGrp="1"/>
          </p:cNvSpPr>
          <p:nvPr>
            <p:ph type="ctrTitle"/>
          </p:nvPr>
        </p:nvSpPr>
        <p:spPr>
          <a:xfrm>
            <a:off x="173900" y="-327975"/>
            <a:ext cx="8489100" cy="12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90;p19"/>
          <p:cNvSpPr txBox="1">
            <a:spLocks noGrp="1"/>
          </p:cNvSpPr>
          <p:nvPr>
            <p:ph type="subTitle" idx="1"/>
          </p:nvPr>
        </p:nvSpPr>
        <p:spPr>
          <a:xfrm>
            <a:off x="0" y="0"/>
            <a:ext cx="9144000" cy="51435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Параграф 10-16 /разходи за вода, горива и ел. енергия/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*план - </a:t>
            </a:r>
            <a:r>
              <a:rPr lang="en-US" dirty="0" smtClean="0"/>
              <a:t>24395</a:t>
            </a:r>
            <a:r>
              <a:rPr lang="bg" dirty="0" smtClean="0"/>
              <a:t>,00 </a:t>
            </a:r>
            <a:r>
              <a:rPr lang="bg" dirty="0"/>
              <a:t>лв./отчет - </a:t>
            </a:r>
            <a:r>
              <a:rPr lang="en-US" dirty="0" smtClean="0"/>
              <a:t>5754</a:t>
            </a:r>
            <a:r>
              <a:rPr lang="bg" dirty="0" smtClean="0"/>
              <a:t>,00 </a:t>
            </a:r>
            <a:r>
              <a:rPr lang="bg" dirty="0"/>
              <a:t>лв.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Параграф 10-20 /разходи за външни услуги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*план - </a:t>
            </a:r>
            <a:r>
              <a:rPr lang="bg" dirty="0" smtClean="0"/>
              <a:t>3</a:t>
            </a:r>
            <a:r>
              <a:rPr lang="en-US" dirty="0" smtClean="0"/>
              <a:t>1667</a:t>
            </a:r>
            <a:r>
              <a:rPr lang="bg" dirty="0" smtClean="0"/>
              <a:t>,00 </a:t>
            </a:r>
            <a:r>
              <a:rPr lang="bg" dirty="0"/>
              <a:t>лв./отчет - </a:t>
            </a:r>
            <a:r>
              <a:rPr lang="en-US" dirty="0" smtClean="0"/>
              <a:t>31367</a:t>
            </a:r>
            <a:r>
              <a:rPr lang="bg" dirty="0" smtClean="0"/>
              <a:t>,00 </a:t>
            </a:r>
            <a:r>
              <a:rPr lang="bg" dirty="0"/>
              <a:t>лв</a:t>
            </a:r>
            <a:r>
              <a:rPr lang="bg" dirty="0" smtClean="0"/>
              <a:t>.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Параграф 10-51 /разходи за командировки в страната/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*план - </a:t>
            </a:r>
            <a:r>
              <a:rPr lang="en-US" dirty="0" smtClean="0"/>
              <a:t>6292</a:t>
            </a:r>
            <a:r>
              <a:rPr lang="bg" dirty="0" smtClean="0"/>
              <a:t>,00 </a:t>
            </a:r>
            <a:r>
              <a:rPr lang="bg" dirty="0"/>
              <a:t>лв./отчет </a:t>
            </a:r>
            <a:r>
              <a:rPr lang="bg" dirty="0" smtClean="0"/>
              <a:t>– </a:t>
            </a:r>
            <a:r>
              <a:rPr lang="en-US" dirty="0" smtClean="0"/>
              <a:t>6292</a:t>
            </a:r>
            <a:r>
              <a:rPr lang="bg" dirty="0" smtClean="0"/>
              <a:t>,00 </a:t>
            </a:r>
            <a:r>
              <a:rPr lang="bg" dirty="0"/>
              <a:t>лв.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0"/>
          <p:cNvSpPr txBox="1">
            <a:spLocks noGrp="1"/>
          </p:cNvSpPr>
          <p:nvPr>
            <p:ph type="ctrTitle"/>
          </p:nvPr>
        </p:nvSpPr>
        <p:spPr>
          <a:xfrm>
            <a:off x="311700" y="-250000"/>
            <a:ext cx="8520600" cy="11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20"/>
          <p:cNvSpPr txBox="1">
            <a:spLocks noGrp="1"/>
          </p:cNvSpPr>
          <p:nvPr>
            <p:ph type="subTitle" idx="1"/>
          </p:nvPr>
        </p:nvSpPr>
        <p:spPr>
          <a:xfrm>
            <a:off x="0" y="0"/>
            <a:ext cx="8950200" cy="51435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 smtClean="0"/>
              <a:t>Параграф </a:t>
            </a:r>
            <a:r>
              <a:rPr lang="bg" dirty="0"/>
              <a:t>19-81 /разходи за общински данъци и такси/ 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*план - </a:t>
            </a:r>
            <a:r>
              <a:rPr lang="bg" dirty="0" smtClean="0"/>
              <a:t>5052,00 </a:t>
            </a:r>
            <a:r>
              <a:rPr lang="bg" dirty="0"/>
              <a:t>лв./отчет - </a:t>
            </a:r>
            <a:r>
              <a:rPr lang="bg-BG" dirty="0" smtClean="0"/>
              <a:t>5049</a:t>
            </a:r>
            <a:r>
              <a:rPr lang="bg" dirty="0" smtClean="0"/>
              <a:t>,00 </a:t>
            </a:r>
            <a:r>
              <a:rPr lang="bg" dirty="0"/>
              <a:t>лв</a:t>
            </a:r>
            <a:r>
              <a:rPr lang="bg" dirty="0" smtClean="0"/>
              <a:t>.</a:t>
            </a:r>
            <a:endParaRPr lang="en-US" dirty="0" smtClean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-BG" dirty="0" smtClean="0"/>
              <a:t>Параграф 52-01 / придобиване на компютри и хардуер/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-BG" dirty="0" smtClean="0"/>
              <a:t>*план – </a:t>
            </a:r>
            <a:r>
              <a:rPr lang="en-US" dirty="0"/>
              <a:t>0</a:t>
            </a:r>
            <a:r>
              <a:rPr lang="bg-BG" dirty="0" smtClean="0"/>
              <a:t>,00 лв./ отчет – </a:t>
            </a:r>
            <a:r>
              <a:rPr lang="bg-BG" dirty="0"/>
              <a:t>0</a:t>
            </a:r>
            <a:r>
              <a:rPr lang="bg-BG" dirty="0" smtClean="0"/>
              <a:t>,00лв.</a:t>
            </a:r>
            <a:endParaRPr dirty="0"/>
          </a:p>
          <a:p>
            <a:pPr marL="0" lvl="0" indent="0"/>
            <a:r>
              <a:rPr lang="bg-BG" dirty="0"/>
              <a:t>Параграф </a:t>
            </a:r>
            <a:r>
              <a:rPr lang="bg-BG" dirty="0" smtClean="0"/>
              <a:t>52-03 /</a:t>
            </a:r>
            <a:r>
              <a:rPr lang="ru-RU" dirty="0" err="1" smtClean="0"/>
              <a:t>придобиване</a:t>
            </a:r>
            <a:r>
              <a:rPr lang="ru-RU" dirty="0" smtClean="0"/>
              <a:t> </a:t>
            </a:r>
            <a:r>
              <a:rPr lang="ru-RU" dirty="0"/>
              <a:t>на </a:t>
            </a:r>
            <a:r>
              <a:rPr lang="ru-RU" dirty="0" err="1"/>
              <a:t>друго</a:t>
            </a:r>
            <a:r>
              <a:rPr lang="ru-RU" dirty="0"/>
              <a:t> </a:t>
            </a:r>
            <a:r>
              <a:rPr lang="ru-RU" dirty="0" err="1"/>
              <a:t>оборудване</a:t>
            </a:r>
            <a:r>
              <a:rPr lang="ru-RU" dirty="0"/>
              <a:t>, </a:t>
            </a:r>
            <a:r>
              <a:rPr lang="ru-RU" dirty="0" err="1" smtClean="0"/>
              <a:t>машини</a:t>
            </a:r>
            <a:r>
              <a:rPr lang="ru-RU" dirty="0" smtClean="0"/>
              <a:t> </a:t>
            </a:r>
            <a:r>
              <a:rPr lang="ru-RU" dirty="0"/>
              <a:t>и </a:t>
            </a:r>
            <a:r>
              <a:rPr lang="ru-RU" dirty="0" err="1"/>
              <a:t>съоръжения</a:t>
            </a:r>
            <a:r>
              <a:rPr lang="ru-RU" dirty="0"/>
              <a:t> </a:t>
            </a:r>
            <a:r>
              <a:rPr lang="ru-RU" dirty="0" smtClean="0"/>
              <a:t>/</a:t>
            </a:r>
          </a:p>
          <a:p>
            <a:pPr marL="0" indent="0"/>
            <a:r>
              <a:rPr lang="ru-RU" dirty="0"/>
              <a:t>*план – </a:t>
            </a:r>
            <a:r>
              <a:rPr lang="en-US" dirty="0" smtClean="0"/>
              <a:t>7760</a:t>
            </a:r>
            <a:r>
              <a:rPr lang="ru-RU" dirty="0" smtClean="0"/>
              <a:t>,00 </a:t>
            </a:r>
            <a:r>
              <a:rPr lang="ru-RU" dirty="0" err="1"/>
              <a:t>лв</a:t>
            </a:r>
            <a:r>
              <a:rPr lang="ru-RU" dirty="0"/>
              <a:t>./ отчет – </a:t>
            </a:r>
            <a:r>
              <a:rPr lang="en-US" dirty="0" smtClean="0"/>
              <a:t>7760</a:t>
            </a:r>
            <a:r>
              <a:rPr lang="ru-RU" dirty="0" smtClean="0"/>
              <a:t>,00лв.</a:t>
            </a:r>
          </a:p>
          <a:p>
            <a:pPr marL="0" indent="0"/>
            <a:r>
              <a:rPr lang="ru-RU" dirty="0" smtClean="0"/>
              <a:t> </a:t>
            </a:r>
            <a:endParaRPr lang="ru-RU" dirty="0"/>
          </a:p>
          <a:p>
            <a:pPr marL="0" lvl="0" indent="0"/>
            <a:endParaRPr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2"/>
          <p:cNvSpPr txBox="1">
            <a:spLocks noGrp="1"/>
          </p:cNvSpPr>
          <p:nvPr>
            <p:ph type="ctrTitle"/>
          </p:nvPr>
        </p:nvSpPr>
        <p:spPr>
          <a:xfrm>
            <a:off x="0" y="0"/>
            <a:ext cx="9144000" cy="771300"/>
          </a:xfrm>
          <a:prstGeom prst="rect">
            <a:avLst/>
          </a:prstGeom>
          <a:solidFill>
            <a:srgbClr val="D9EAD3"/>
          </a:solidFill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>
                <a:latin typeface="Lobster"/>
                <a:ea typeface="Lobster"/>
                <a:cs typeface="Lobster"/>
                <a:sym typeface="Lobster"/>
              </a:rPr>
              <a:t>Приходи по параграфи</a:t>
            </a:r>
            <a:endParaRPr>
              <a:latin typeface="Lobster"/>
              <a:ea typeface="Lobster"/>
              <a:cs typeface="Lobster"/>
              <a:sym typeface="Lobster"/>
            </a:endParaRPr>
          </a:p>
        </p:txBody>
      </p:sp>
      <p:sp>
        <p:nvSpPr>
          <p:cNvPr id="108" name="Google Shape;108;p22"/>
          <p:cNvSpPr txBox="1">
            <a:spLocks noGrp="1"/>
          </p:cNvSpPr>
          <p:nvPr>
            <p:ph type="subTitle" idx="1"/>
          </p:nvPr>
        </p:nvSpPr>
        <p:spPr>
          <a:xfrm>
            <a:off x="0" y="771300"/>
            <a:ext cx="9144000" cy="51435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/>
            <a:r>
              <a:rPr lang="bg-BG" dirty="0"/>
              <a:t>Параграф 53-01</a:t>
            </a:r>
            <a:r>
              <a:rPr lang="ru-RU" dirty="0"/>
              <a:t> /</a:t>
            </a:r>
            <a:r>
              <a:rPr lang="ru-RU" dirty="0" err="1"/>
              <a:t>придобиване</a:t>
            </a:r>
            <a:r>
              <a:rPr lang="ru-RU" dirty="0"/>
              <a:t> на </a:t>
            </a:r>
            <a:r>
              <a:rPr lang="ru-RU" dirty="0" err="1"/>
              <a:t>програмни</a:t>
            </a:r>
            <a:r>
              <a:rPr lang="ru-RU" dirty="0"/>
              <a:t> </a:t>
            </a:r>
            <a:r>
              <a:rPr lang="ru-RU" dirty="0" err="1"/>
              <a:t>продукти</a:t>
            </a:r>
            <a:r>
              <a:rPr lang="ru-RU" dirty="0"/>
              <a:t> и </a:t>
            </a:r>
            <a:r>
              <a:rPr lang="ru-RU" dirty="0" err="1"/>
              <a:t>лицензи</a:t>
            </a:r>
            <a:r>
              <a:rPr lang="ru-RU" dirty="0"/>
              <a:t> за </a:t>
            </a:r>
            <a:r>
              <a:rPr lang="ru-RU" dirty="0" err="1"/>
              <a:t>програмни</a:t>
            </a:r>
            <a:r>
              <a:rPr lang="ru-RU" dirty="0"/>
              <a:t> </a:t>
            </a:r>
            <a:r>
              <a:rPr lang="ru-RU" dirty="0" err="1"/>
              <a:t>продукти</a:t>
            </a:r>
            <a:r>
              <a:rPr lang="ru-RU" dirty="0" smtClean="0"/>
              <a:t>/</a:t>
            </a:r>
          </a:p>
          <a:p>
            <a:pPr marL="0" indent="0"/>
            <a:r>
              <a:rPr lang="ru-RU" dirty="0"/>
              <a:t>*план – </a:t>
            </a:r>
            <a:r>
              <a:rPr lang="en-US" dirty="0"/>
              <a:t>0</a:t>
            </a:r>
            <a:r>
              <a:rPr lang="ru-RU" dirty="0" smtClean="0"/>
              <a:t>0,00 </a:t>
            </a:r>
            <a:r>
              <a:rPr lang="ru-RU" dirty="0" err="1"/>
              <a:t>лв</a:t>
            </a:r>
            <a:r>
              <a:rPr lang="ru-RU" dirty="0"/>
              <a:t>./ отчет – 0,00лв.</a:t>
            </a:r>
          </a:p>
          <a:p>
            <a:pPr marL="0" indent="0"/>
            <a:endParaRPr lang="ru-RU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 smtClean="0"/>
              <a:t>Параграф </a:t>
            </a:r>
            <a:r>
              <a:rPr lang="bg" dirty="0"/>
              <a:t>61-09 /Приходи от ОБА - вътрешни трансфери в системата на първостепенния разпоредител</a:t>
            </a:r>
            <a:r>
              <a:rPr lang="bg" dirty="0" smtClean="0"/>
              <a:t>/</a:t>
            </a:r>
            <a:endParaRPr lang="en-US" dirty="0" smtClean="0"/>
          </a:p>
          <a:p>
            <a:pPr marL="0" indent="0"/>
            <a:r>
              <a:rPr lang="ru-RU" dirty="0"/>
              <a:t>*план – </a:t>
            </a:r>
            <a:r>
              <a:rPr lang="en-US" dirty="0" smtClean="0"/>
              <a:t>1210378,00</a:t>
            </a:r>
            <a:r>
              <a:rPr lang="ru-RU" dirty="0" smtClean="0"/>
              <a:t> </a:t>
            </a:r>
            <a:r>
              <a:rPr lang="ru-RU" dirty="0" err="1"/>
              <a:t>лв</a:t>
            </a:r>
            <a:r>
              <a:rPr lang="ru-RU" dirty="0"/>
              <a:t>./ отчет – </a:t>
            </a:r>
            <a:r>
              <a:rPr lang="en-US" dirty="0" smtClean="0"/>
              <a:t>1198830</a:t>
            </a:r>
            <a:r>
              <a:rPr lang="ru-RU" dirty="0" err="1" smtClean="0"/>
              <a:t>лв</a:t>
            </a:r>
            <a:r>
              <a:rPr lang="ru-RU" dirty="0"/>
              <a:t>.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" name="Google Shape;113;p23"/>
          <p:cNvPicPr preferRelativeResize="0"/>
          <p:nvPr/>
        </p:nvPicPr>
        <p:blipFill rotWithShape="1">
          <a:blip r:embed="rId3">
            <a:alphaModFix amt="50000"/>
          </a:blip>
          <a:srcRect t="7728" b="7719"/>
          <a:stretch/>
        </p:blipFill>
        <p:spPr>
          <a:xfrm>
            <a:off x="0" y="-282150"/>
            <a:ext cx="9144000" cy="6228375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23"/>
          <p:cNvSpPr txBox="1">
            <a:spLocks noGrp="1"/>
          </p:cNvSpPr>
          <p:nvPr>
            <p:ph type="ctrTitle"/>
          </p:nvPr>
        </p:nvSpPr>
        <p:spPr>
          <a:xfrm>
            <a:off x="1312900" y="-1444300"/>
            <a:ext cx="3068400" cy="114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5" name="Google Shape;115;p23"/>
          <p:cNvSpPr txBox="1">
            <a:spLocks noGrp="1"/>
          </p:cNvSpPr>
          <p:nvPr>
            <p:ph type="subTitle" idx="1"/>
          </p:nvPr>
        </p:nvSpPr>
        <p:spPr>
          <a:xfrm>
            <a:off x="1387200" y="3637200"/>
            <a:ext cx="6369600" cy="710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 smtClean="0"/>
              <a:t>Анастасия Грудова		 Катя Василева</a:t>
            </a:r>
            <a:r>
              <a:rPr lang="bg" dirty="0"/>
              <a:t> </a:t>
            </a:r>
            <a:r>
              <a:rPr lang="bg" dirty="0" smtClean="0"/>
              <a:t>                    Счетоводител   	    	 Директор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                                email:n.vaptsarov@1ou-berk.com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134</TotalTime>
  <Words>495</Words>
  <Application>Microsoft Office PowerPoint</Application>
  <PresentationFormat>Презентация на цял екран (16:9)</PresentationFormat>
  <Paragraphs>58</Paragraphs>
  <Slides>9</Slides>
  <Notes>9</Notes>
  <HiddenSlides>0</HiddenSlides>
  <MMClips>0</MMClips>
  <ScaleCrop>false</ScaleCrop>
  <HeadingPairs>
    <vt:vector size="6" baseType="variant">
      <vt:variant>
        <vt:lpstr>Използвани шрифтове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9</vt:i4>
      </vt:variant>
    </vt:vector>
  </HeadingPairs>
  <TitlesOfParts>
    <vt:vector size="12" baseType="lpstr">
      <vt:lpstr>Lobster</vt:lpstr>
      <vt:lpstr>Arial</vt:lpstr>
      <vt:lpstr>Simple Light</vt:lpstr>
      <vt:lpstr>Обяснителна записка за касовото изпълнение на  бюджета на Първо основно училище “Никола Йонков Вапцаров”,  гр. Берковица</vt:lpstr>
      <vt:lpstr>Разходи по параграфи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Приходи по параграфи</vt:lpstr>
      <vt:lpstr>Презентация на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Обяснителна записка на отчет по бюджета на Първо основно училище “Никола Йонков Вапцаров”,  гр. Берковица</dc:title>
  <dc:creator>User</dc:creator>
  <cp:lastModifiedBy>А.Грудова</cp:lastModifiedBy>
  <cp:revision>25</cp:revision>
  <dcterms:modified xsi:type="dcterms:W3CDTF">2025-01-22T06:52:16Z</dcterms:modified>
</cp:coreProperties>
</file>