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embeddedFontLst>
    <p:embeddedFont>
      <p:font typeface="Lobster" panose="020B0604020202020204" charset="-52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93aae8d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93aae8d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393aae8d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393aae8dd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93aae8d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93aae8dd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93aae8dd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93aae8dd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93aae8dd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93aae8dd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3aae8d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3aae8dd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3aae8dd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3aae8dd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3aae8dd_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3aae8dd_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сонализирано оформление">
  <p:cSld name="AUTOLAYOU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303300" cy="4166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Обяснителна записка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за касовото изпълнение на 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бюджета на Първо основно училище “Никола Йонков Вапцаров”,  гр. Берковица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0" y="4166300"/>
            <a:ext cx="9303300" cy="9771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към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3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0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lang="en-US" dirty="0" smtClean="0">
                <a:latin typeface="Lobster"/>
                <a:ea typeface="Lobster"/>
                <a:cs typeface="Lobster"/>
                <a:sym typeface="Lobster"/>
              </a:rPr>
              <a:t>0</a:t>
            </a:r>
            <a:r>
              <a:rPr lang="bg-BG" dirty="0" smtClean="0">
                <a:latin typeface="Lobster"/>
                <a:ea typeface="Lobster"/>
                <a:cs typeface="Lobster"/>
                <a:sym typeface="Lobster"/>
              </a:rPr>
              <a:t>6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.202</a:t>
            </a:r>
            <a:r>
              <a:rPr lang="en-US" dirty="0">
                <a:latin typeface="Lobster"/>
                <a:ea typeface="Lobster"/>
                <a:cs typeface="Lobster"/>
                <a:sym typeface="Lobster"/>
              </a:rPr>
              <a:t>3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г.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892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Разходи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0" y="889075"/>
            <a:ext cx="9144000" cy="42543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01-00/заплати и възнаграждения на персонала/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 smtClean="0"/>
              <a:t>0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–</a:t>
            </a:r>
            <a:r>
              <a:rPr lang="en-US" dirty="0" smtClean="0"/>
              <a:t> </a:t>
            </a:r>
            <a:r>
              <a:rPr lang="bg-BG" dirty="0" smtClean="0"/>
              <a:t>255039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02-02 /за персонала по извънтрудови правоотношения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0,00 лв./отчет </a:t>
            </a:r>
            <a:r>
              <a:rPr lang="bg-BG" dirty="0" smtClean="0"/>
              <a:t>4867</a:t>
            </a:r>
            <a:r>
              <a:rPr lang="bg-BG" dirty="0" smtClean="0"/>
              <a:t>,00</a:t>
            </a:r>
            <a:r>
              <a:rPr lang="bg" dirty="0" smtClean="0"/>
              <a:t> </a:t>
            </a:r>
            <a:r>
              <a:rPr lang="bg" dirty="0" smtClean="0"/>
              <a:t>лв.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8" y="123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0" y="125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02-05 /изплатени суми от СБКО с характер на възнаграждение - представително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bg-BG" dirty="0" smtClean="0"/>
              <a:t>15263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02-08 /обещетения на персонал, с характер на възнаграждение/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en-US" dirty="0"/>
              <a:t>0</a:t>
            </a:r>
            <a:r>
              <a:rPr lang="bg" dirty="0" smtClean="0"/>
              <a:t>,00 лв./отчет </a:t>
            </a:r>
            <a:r>
              <a:rPr lang="en-US" dirty="0"/>
              <a:t>0</a:t>
            </a:r>
            <a:r>
              <a:rPr lang="bg" dirty="0" smtClean="0"/>
              <a:t>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02-09 /други плащания и възнаграждения/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bg-BG" dirty="0" smtClean="0"/>
              <a:t>3408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ctrTitle"/>
          </p:nvPr>
        </p:nvSpPr>
        <p:spPr>
          <a:xfrm>
            <a:off x="311700" y="-332850"/>
            <a:ext cx="8520600" cy="2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930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05-51 /ДОО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/>
              <a:t>0</a:t>
            </a:r>
            <a:r>
              <a:rPr lang="bg" dirty="0" smtClean="0"/>
              <a:t>,00 </a:t>
            </a:r>
            <a:r>
              <a:rPr lang="bg" dirty="0"/>
              <a:t>лв/отчет - </a:t>
            </a:r>
            <a:r>
              <a:rPr lang="bg-BG" dirty="0" smtClean="0"/>
              <a:t>31488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05-52 /УчПФ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/>
              <a:t>0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- </a:t>
            </a:r>
            <a:r>
              <a:rPr lang="bg-BG" dirty="0" smtClean="0"/>
              <a:t>9703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05-60/ЗО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/>
              <a:t>0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13560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05-80/ДЗПО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- 0,00 </a:t>
            </a:r>
            <a:r>
              <a:rPr lang="bg" dirty="0"/>
              <a:t>лв./отчет - </a:t>
            </a:r>
            <a:r>
              <a:rPr lang="bg-BG" dirty="0" smtClean="0"/>
              <a:t>6299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ctrTitle"/>
          </p:nvPr>
        </p:nvSpPr>
        <p:spPr>
          <a:xfrm flipH="1">
            <a:off x="129050" y="-292825"/>
            <a:ext cx="8769000" cy="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0" y="-402325"/>
            <a:ext cx="9144000" cy="60087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10-11 /разходи за храна/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/>
              <a:t>0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7051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10-12 /разходи за медикаменти/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</a:t>
            </a:r>
            <a:r>
              <a:rPr lang="en-US" dirty="0" smtClean="0"/>
              <a:t> </a:t>
            </a:r>
            <a:r>
              <a:rPr lang="bg" dirty="0" smtClean="0"/>
              <a:t>0,00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bg-BG" dirty="0" smtClean="0"/>
              <a:t>100,00</a:t>
            </a:r>
            <a:r>
              <a:rPr lang="bg" dirty="0" smtClean="0"/>
              <a:t>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10-13 /разходи за постелен инвентар и работно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en-US" dirty="0" smtClean="0"/>
              <a:t>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10-14 /разходи за учебници/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- 0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549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10-15 / разходи за материали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bg-BG" dirty="0" smtClean="0"/>
              <a:t>14623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73900" y="-327975"/>
            <a:ext cx="8489100" cy="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10-16 /разходи за вода, горива и ел. енергия/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bg-BG" dirty="0" smtClean="0"/>
              <a:t>24376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10-20 /разходи за външни услуги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bg-BG" dirty="0" smtClean="0"/>
              <a:t>12984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10-30 / текущ ремонт 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en-US" dirty="0" smtClean="0"/>
              <a:t>0</a:t>
            </a:r>
            <a:r>
              <a:rPr lang="bg" dirty="0" smtClean="0"/>
              <a:t>,00л</a:t>
            </a:r>
            <a:r>
              <a:rPr lang="bg-BG" dirty="0"/>
              <a:t>в</a:t>
            </a:r>
            <a:r>
              <a:rPr lang="bg" dirty="0" smtClean="0"/>
              <a:t>./отчет </a:t>
            </a:r>
            <a:r>
              <a:rPr lang="bg" dirty="0"/>
              <a:t>0</a:t>
            </a:r>
            <a:r>
              <a:rPr lang="bg" dirty="0" smtClean="0"/>
              <a:t>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10-51 /разходи за командировки в страната/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bg" dirty="0" smtClean="0"/>
              <a:t>3433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ctrTitle"/>
          </p:nvPr>
        </p:nvSpPr>
        <p:spPr>
          <a:xfrm>
            <a:off x="311700" y="-250000"/>
            <a:ext cx="8520600" cy="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89502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19-01 /разходи за държавни данъци и такси/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bg" dirty="0" smtClean="0"/>
              <a:t>0,00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19-81 /разходи за общински данъци и такси/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bg-BG" dirty="0" smtClean="0"/>
              <a:t>5052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Параграф 52-01 / придобиване на компютри и хардуер/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*план – 0,00 лв./ отчет – </a:t>
            </a:r>
            <a:r>
              <a:rPr lang="bg-BG" dirty="0" smtClean="0"/>
              <a:t>5777</a:t>
            </a:r>
            <a:r>
              <a:rPr lang="bg-BG" dirty="0" smtClean="0"/>
              <a:t>,00лв</a:t>
            </a:r>
            <a:r>
              <a:rPr lang="bg-BG" dirty="0" smtClean="0"/>
              <a:t>.</a:t>
            </a:r>
            <a:endParaRPr dirty="0"/>
          </a:p>
          <a:p>
            <a:pPr marL="0" lvl="0" indent="0"/>
            <a:r>
              <a:rPr lang="bg-BG" dirty="0"/>
              <a:t>Параграф </a:t>
            </a:r>
            <a:r>
              <a:rPr lang="bg-BG" dirty="0" smtClean="0"/>
              <a:t>52-05 </a:t>
            </a:r>
            <a:r>
              <a:rPr lang="bg-BG" dirty="0"/>
              <a:t>/ придобиване </a:t>
            </a:r>
            <a:r>
              <a:rPr lang="bg-BG" dirty="0" smtClean="0"/>
              <a:t>стопански инвентар/</a:t>
            </a:r>
            <a:endParaRPr lang="bg-BG" dirty="0"/>
          </a:p>
          <a:p>
            <a:pPr marL="0" lvl="0" indent="0"/>
            <a:r>
              <a:rPr lang="bg-BG" dirty="0"/>
              <a:t>*план – 0,00 лв./ отчет – </a:t>
            </a:r>
            <a:r>
              <a:rPr lang="bg-BG" dirty="0" smtClean="0"/>
              <a:t>4971,00лв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771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Приходи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0" y="77130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61-09 /Приходи от ОБА - вътрешни трансфери в системата на първостепенния разпоредител/ - </a:t>
            </a:r>
            <a:r>
              <a:rPr lang="bg-BG" dirty="0" smtClean="0"/>
              <a:t>500 421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3">
            <a:alphaModFix amt="50000"/>
          </a:blip>
          <a:srcRect t="7728" b="7719"/>
          <a:stretch/>
        </p:blipFill>
        <p:spPr>
          <a:xfrm>
            <a:off x="0" y="-282150"/>
            <a:ext cx="9144000" cy="62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312900" y="-1444300"/>
            <a:ext cx="3068400" cy="1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Анастасия Грудова		 Катя Василева</a:t>
            </a:r>
            <a:r>
              <a:rPr lang="bg" dirty="0"/>
              <a:t> </a:t>
            </a:r>
            <a:r>
              <a:rPr lang="bg" dirty="0" smtClean="0"/>
              <a:t>                    Счетоводител   	    	 Директор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                                email:n.vaptsarov@1ou-berk.com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498</Words>
  <Application>Microsoft Office PowerPoint</Application>
  <PresentationFormat>Презентация на цял екран (16:9)</PresentationFormat>
  <Paragraphs>60</Paragraphs>
  <Slides>9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2" baseType="lpstr">
      <vt:lpstr>Lobster</vt:lpstr>
      <vt:lpstr>Arial</vt:lpstr>
      <vt:lpstr>Simple Light</vt:lpstr>
      <vt:lpstr>Обяснителна записка за касовото изпълнение на  бюджета на Първо основно училище “Никола Йонков Вапцаров”,  гр. Берковица</vt:lpstr>
      <vt:lpstr>Разходи по параграфи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Приходи по параграфи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Обяснителна записка на отчет по бюджета на Първо основно училище “Никола Йонков Вапцаров”,  гр. Берковица</dc:title>
  <dc:creator>User</dc:creator>
  <cp:lastModifiedBy>User</cp:lastModifiedBy>
  <cp:revision>17</cp:revision>
  <dcterms:modified xsi:type="dcterms:W3CDTF">2023-07-13T08:12:55Z</dcterms:modified>
</cp:coreProperties>
</file>